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8.png" ContentType="image/png"/>
  <Override PartName="/ppt/media/image17.png" ContentType="image/png"/>
  <Override PartName="/ppt/media/image16.png" ContentType="image/png"/>
  <Override PartName="/ppt/media/image15.png" ContentType="image/png"/>
  <Override PartName="/ppt/media/image14.png" ContentType="image/png"/>
  <Override PartName="/ppt/media/image13.png" ContentType="image/png"/>
  <Override PartName="/ppt/media/image12.png" ContentType="image/png"/>
  <Override PartName="/ppt/media/image11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9.png" ContentType="image/png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7.xml" ContentType="application/vnd.openxmlformats-officedocument.presentationml.slide+xml"/>
  <Override PartName="/ppt/slides/slide21.xml" ContentType="application/vnd.openxmlformats-officedocument.presentationml.slide+xml"/>
  <Override PartName="/ppt/slides/slide6.xml" ContentType="application/vnd.openxmlformats-officedocument.presentationml.slide+xml"/>
  <Override PartName="/ppt/slides/slide20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_rels/slide22.xml.rels" ContentType="application/vnd.openxmlformats-package.relationships+xml"/>
  <Override PartName="/ppt/slides/_rels/slide21.xml.rels" ContentType="application/vnd.openxmlformats-package.relationships+xml"/>
  <Override PartName="/ppt/slides/_rels/slide20.xml.rels" ContentType="application/vnd.openxmlformats-package.relationships+xml"/>
  <Override PartName="/ppt/slides/_rels/slide19.xml.rels" ContentType="application/vnd.openxmlformats-package.relationships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11.xml.rels" ContentType="application/vnd.openxmlformats-package.relationships+xml"/>
  <Override PartName="/ppt/slides/_rels/slide5.xml.rels" ContentType="application/vnd.openxmlformats-package.relationships+xml"/>
  <Override PartName="/ppt/slides/_rels/slide12.xml.rels" ContentType="application/vnd.openxmlformats-package.relationships+xml"/>
  <Override PartName="/ppt/slides/_rels/slide6.xml.rels" ContentType="application/vnd.openxmlformats-package.relationships+xml"/>
  <Override PartName="/ppt/slides/_rels/slide13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4.xml.rels" ContentType="application/vnd.openxmlformats-package.relationships+xml"/>
  <Override PartName="/ppt/slides/_rels/slide10.xml.rels" ContentType="application/vnd.openxmlformats-package.relationships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Masters/slideMaster9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9.xml" ContentType="application/vnd.openxmlformats-officedocument.theme+xml"/>
  <Override PartName="/ppt/theme/theme8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108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_rels/slideLayout107.xml.rels" ContentType="application/vnd.openxmlformats-package.relationships+xml"/>
  <Override PartName="/ppt/slideLayouts/_rels/slideLayout106.xml.rels" ContentType="application/vnd.openxmlformats-package.relationships+xml"/>
  <Override PartName="/ppt/slideLayouts/_rels/slideLayout100.xml.rels" ContentType="application/vnd.openxmlformats-package.relationships+xml"/>
  <Override PartName="/ppt/slideLayouts/_rels/slideLayout99.xml.rels" ContentType="application/vnd.openxmlformats-package.relationships+xml"/>
  <Override PartName="/ppt/slideLayouts/_rels/slideLayout98.xml.rels" ContentType="application/vnd.openxmlformats-package.relationships+xml"/>
  <Override PartName="/ppt/slideLayouts/_rels/slideLayout97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78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08.xml.rels" ContentType="application/vnd.openxmlformats-package.relationships+xml"/>
  <Override PartName="/ppt/slideLayouts/_rels/slideLayout7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82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8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90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79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83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92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93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94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95.xml.rels" ContentType="application/vnd.openxmlformats-package.relationships+xml"/>
  <Override PartName="/ppt/slideLayouts/_rels/slideLayout101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102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103.xml.rels" ContentType="application/vnd.openxmlformats-package.relationships+xml"/>
  <Override PartName="/ppt/slideLayouts/_rels/slideLayout72.xml.rels" ContentType="application/vnd.openxmlformats-package.relationships+xml"/>
  <Override PartName="/ppt/slideLayouts/_rels/slideLayout104.xml.rels" ContentType="application/vnd.openxmlformats-package.relationships+xml"/>
  <Override PartName="/ppt/slideLayouts/_rels/slideLayout73.xml.rels" ContentType="application/vnd.openxmlformats-package.relationships+xml"/>
  <Override PartName="/ppt/slideLayouts/_rels/slideLayout105.xml.rels" ContentType="application/vnd.openxmlformats-package.relationships+xml"/>
  <Override PartName="/ppt/slideLayouts/_rels/slideLayout74.xml.rels" ContentType="application/vnd.openxmlformats-package.relationships+xml"/>
  <Override PartName="/ppt/slideLayouts/_rels/slideLayout75.xml.rels" ContentType="application/vnd.openxmlformats-package.relationships+xml"/>
  <Override PartName="/ppt/slideLayouts/_rels/slideLayout76.xml.rels" ContentType="application/vnd.openxmlformats-package.relationships+xml"/>
  <Override PartName="/ppt/slideLayouts/_rels/slideLayout84.xml.rels" ContentType="application/vnd.openxmlformats-package.relationships+xml"/>
  <Override PartName="/ppt/slideLayouts/_rels/slideLayout85.xml.rels" ContentType="application/vnd.openxmlformats-package.relationships+xml"/>
  <Override PartName="/ppt/slideLayouts/_rels/slideLayout86.xml.rels" ContentType="application/vnd.openxmlformats-package.relationships+xml"/>
  <Override PartName="/ppt/slideLayouts/_rels/slideLayout87.xml.rels" ContentType="application/vnd.openxmlformats-package.relationships+xml"/>
  <Override PartName="/ppt/slideLayouts/_rels/slideLayout88.xml.rels" ContentType="application/vnd.openxmlformats-package.relationships+xml"/>
  <Override PartName="/ppt/slideLayouts/_rels/slideLayout89.xml.rels" ContentType="application/vnd.openxmlformats-package.relationships+xml"/>
  <Override PartName="/ppt/slideLayouts/_rels/slideLayout91.xml.rels" ContentType="application/vnd.openxmlformats-package.relationships+xml"/>
  <Override PartName="/ppt/slideLayouts/_rels/slideLayout96.xml.rels" ContentType="application/vnd.openxmlformats-package.relationships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  <p:sldMasterId id="2147483726" r:id="rId8"/>
    <p:sldMasterId id="2147483739" r:id="rId9"/>
    <p:sldMasterId id="2147483752" r:id="rId10"/>
  </p:sldMasterIdLst>
  <p:sldIdLst>
    <p:sldId id="256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77" r:id="rId32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" Target="slides/slide1.xml"/><Relationship Id="rId12" Type="http://schemas.openxmlformats.org/officeDocument/2006/relationships/slide" Target="slides/slide2.xml"/><Relationship Id="rId13" Type="http://schemas.openxmlformats.org/officeDocument/2006/relationships/slide" Target="slides/slide3.xml"/><Relationship Id="rId14" Type="http://schemas.openxmlformats.org/officeDocument/2006/relationships/slide" Target="slides/slide4.xml"/><Relationship Id="rId15" Type="http://schemas.openxmlformats.org/officeDocument/2006/relationships/slide" Target="slides/slide5.xml"/><Relationship Id="rId16" Type="http://schemas.openxmlformats.org/officeDocument/2006/relationships/slide" Target="slides/slide6.xml"/><Relationship Id="rId17" Type="http://schemas.openxmlformats.org/officeDocument/2006/relationships/slide" Target="slides/slide7.xml"/><Relationship Id="rId18" Type="http://schemas.openxmlformats.org/officeDocument/2006/relationships/slide" Target="slides/slide8.xml"/><Relationship Id="rId19" Type="http://schemas.openxmlformats.org/officeDocument/2006/relationships/slide" Target="slides/slide9.xml"/><Relationship Id="rId20" Type="http://schemas.openxmlformats.org/officeDocument/2006/relationships/slide" Target="slides/slide10.xml"/><Relationship Id="rId21" Type="http://schemas.openxmlformats.org/officeDocument/2006/relationships/slide" Target="slides/slide11.xml"/><Relationship Id="rId22" Type="http://schemas.openxmlformats.org/officeDocument/2006/relationships/slide" Target="slides/slide12.xml"/><Relationship Id="rId23" Type="http://schemas.openxmlformats.org/officeDocument/2006/relationships/slide" Target="slides/slide13.xml"/><Relationship Id="rId24" Type="http://schemas.openxmlformats.org/officeDocument/2006/relationships/slide" Target="slides/slide14.xml"/><Relationship Id="rId25" Type="http://schemas.openxmlformats.org/officeDocument/2006/relationships/slide" Target="slides/slide15.xml"/><Relationship Id="rId26" Type="http://schemas.openxmlformats.org/officeDocument/2006/relationships/slide" Target="slides/slide16.xml"/><Relationship Id="rId27" Type="http://schemas.openxmlformats.org/officeDocument/2006/relationships/slide" Target="slides/slide17.xml"/><Relationship Id="rId28" Type="http://schemas.openxmlformats.org/officeDocument/2006/relationships/slide" Target="slides/slide18.xml"/><Relationship Id="rId29" Type="http://schemas.openxmlformats.org/officeDocument/2006/relationships/slide" Target="slides/slide19.xml"/><Relationship Id="rId30" Type="http://schemas.openxmlformats.org/officeDocument/2006/relationships/slide" Target="slides/slide20.xml"/><Relationship Id="rId31" Type="http://schemas.openxmlformats.org/officeDocument/2006/relationships/slide" Target="slides/slide21.xml"/><Relationship Id="rId32" Type="http://schemas.openxmlformats.org/officeDocument/2006/relationships/slide" Target="slides/slide2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<Relationship Id="rId2" Type="http://schemas.openxmlformats.org/officeDocument/2006/relationships/image" Target="../media/image17.png"/><Relationship Id="rId3" Type="http://schemas.openxmlformats.org/officeDocument/2006/relationships/image" Target="../media/image18.png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7.png"/><Relationship Id="rId3" Type="http://schemas.openxmlformats.org/officeDocument/2006/relationships/image" Target="../media/image8.png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9.png"/><Relationship Id="rId3" Type="http://schemas.openxmlformats.org/officeDocument/2006/relationships/image" Target="../media/image10.png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11.png"/><Relationship Id="rId3" Type="http://schemas.openxmlformats.org/officeDocument/2006/relationships/image" Target="../media/image12.png"/>
</Relationships>
</file>

<file path=ppt/slideLayouts/_rels/slideLayout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<Relationship Id="rId2" Type="http://schemas.openxmlformats.org/officeDocument/2006/relationships/image" Target="../media/image13.png"/><Relationship Id="rId3" Type="http://schemas.openxmlformats.org/officeDocument/2006/relationships/image" Target="../media/image14.png"/>
</Relationships>
</file>

<file path=ppt/slideLayouts/_rels/slideLayout8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15.png"/><Relationship Id="rId3" Type="http://schemas.openxmlformats.org/officeDocument/2006/relationships/image" Target="../media/image16.png"/>
</Relationships>
</file>

<file path=ppt/slideLayouts/_rels/slideLayout9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9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9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00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01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02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0200" cy="5845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0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8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9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04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3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05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7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06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0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07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4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5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08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8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29" name="" descr=""/>
          <p:cNvPicPr/>
          <p:nvPr/>
        </p:nvPicPr>
        <p:blipFill>
          <a:blip r:embed="rId2"/>
          <a:stretch/>
        </p:blipFill>
        <p:spPr>
          <a:xfrm>
            <a:off x="2292480" y="1768320"/>
            <a:ext cx="5494320" cy="4383720"/>
          </a:xfrm>
          <a:prstGeom prst="rect">
            <a:avLst/>
          </a:prstGeom>
          <a:ln>
            <a:noFill/>
          </a:ln>
        </p:spPr>
      </p:pic>
      <p:pic>
        <p:nvPicPr>
          <p:cNvPr id="330" name="" descr=""/>
          <p:cNvPicPr/>
          <p:nvPr/>
        </p:nvPicPr>
        <p:blipFill>
          <a:blip r:embed="rId3"/>
          <a:stretch/>
        </p:blipFill>
        <p:spPr>
          <a:xfrm>
            <a:off x="2292480" y="1768320"/>
            <a:ext cx="5494320" cy="43837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5" name="" descr=""/>
          <p:cNvPicPr/>
          <p:nvPr/>
        </p:nvPicPr>
        <p:blipFill>
          <a:blip r:embed="rId2"/>
          <a:stretch/>
        </p:blipFill>
        <p:spPr>
          <a:xfrm>
            <a:off x="2292480" y="1768320"/>
            <a:ext cx="5494320" cy="4383720"/>
          </a:xfrm>
          <a:prstGeom prst="rect">
            <a:avLst/>
          </a:prstGeom>
          <a:ln>
            <a:noFill/>
          </a:ln>
        </p:spPr>
      </p:pic>
      <p:pic>
        <p:nvPicPr>
          <p:cNvPr id="36" name="" descr=""/>
          <p:cNvPicPr/>
          <p:nvPr/>
        </p:nvPicPr>
        <p:blipFill>
          <a:blip r:embed="rId3"/>
          <a:stretch/>
        </p:blipFill>
        <p:spPr>
          <a:xfrm>
            <a:off x="2292480" y="1768320"/>
            <a:ext cx="5494320" cy="43837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0200" cy="5845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1" name="" descr=""/>
          <p:cNvPicPr/>
          <p:nvPr/>
        </p:nvPicPr>
        <p:blipFill>
          <a:blip r:embed="rId2"/>
          <a:stretch/>
        </p:blipFill>
        <p:spPr>
          <a:xfrm>
            <a:off x="2292480" y="1768320"/>
            <a:ext cx="5494320" cy="4383720"/>
          </a:xfrm>
          <a:prstGeom prst="rect">
            <a:avLst/>
          </a:prstGeom>
          <a:ln>
            <a:noFill/>
          </a:ln>
        </p:spPr>
      </p:pic>
      <p:pic>
        <p:nvPicPr>
          <p:cNvPr id="72" name="" descr=""/>
          <p:cNvPicPr/>
          <p:nvPr/>
        </p:nvPicPr>
        <p:blipFill>
          <a:blip r:embed="rId3"/>
          <a:stretch/>
        </p:blipFill>
        <p:spPr>
          <a:xfrm>
            <a:off x="2292480" y="1768320"/>
            <a:ext cx="5494320" cy="43837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0200" cy="5845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7" name="" descr=""/>
          <p:cNvPicPr/>
          <p:nvPr/>
        </p:nvPicPr>
        <p:blipFill>
          <a:blip r:embed="rId2"/>
          <a:stretch/>
        </p:blipFill>
        <p:spPr>
          <a:xfrm>
            <a:off x="2292480" y="1768320"/>
            <a:ext cx="5494320" cy="4383720"/>
          </a:xfrm>
          <a:prstGeom prst="rect">
            <a:avLst/>
          </a:prstGeom>
          <a:ln>
            <a:noFill/>
          </a:ln>
        </p:spPr>
      </p:pic>
      <p:pic>
        <p:nvPicPr>
          <p:cNvPr id="108" name="" descr=""/>
          <p:cNvPicPr/>
          <p:nvPr/>
        </p:nvPicPr>
        <p:blipFill>
          <a:blip r:embed="rId3"/>
          <a:stretch/>
        </p:blipFill>
        <p:spPr>
          <a:xfrm>
            <a:off x="2292480" y="1768320"/>
            <a:ext cx="5494320" cy="43837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0200" cy="5845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6" name="" descr=""/>
          <p:cNvPicPr/>
          <p:nvPr/>
        </p:nvPicPr>
        <p:blipFill>
          <a:blip r:embed="rId2"/>
          <a:stretch/>
        </p:blipFill>
        <p:spPr>
          <a:xfrm>
            <a:off x="2292480" y="1768320"/>
            <a:ext cx="5494320" cy="4383720"/>
          </a:xfrm>
          <a:prstGeom prst="rect">
            <a:avLst/>
          </a:prstGeom>
          <a:ln>
            <a:noFill/>
          </a:ln>
        </p:spPr>
      </p:pic>
      <p:pic>
        <p:nvPicPr>
          <p:cNvPr id="147" name="" descr=""/>
          <p:cNvPicPr/>
          <p:nvPr/>
        </p:nvPicPr>
        <p:blipFill>
          <a:blip r:embed="rId3"/>
          <a:stretch/>
        </p:blipFill>
        <p:spPr>
          <a:xfrm>
            <a:off x="2292480" y="1768320"/>
            <a:ext cx="5494320" cy="43837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0200" cy="5845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2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7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8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0200" cy="5845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82" name="" descr=""/>
          <p:cNvPicPr/>
          <p:nvPr/>
        </p:nvPicPr>
        <p:blipFill>
          <a:blip r:embed="rId2"/>
          <a:stretch/>
        </p:blipFill>
        <p:spPr>
          <a:xfrm>
            <a:off x="2292480" y="1768320"/>
            <a:ext cx="5494320" cy="4383720"/>
          </a:xfrm>
          <a:prstGeom prst="rect">
            <a:avLst/>
          </a:prstGeom>
          <a:ln>
            <a:noFill/>
          </a:ln>
        </p:spPr>
      </p:pic>
      <p:pic>
        <p:nvPicPr>
          <p:cNvPr id="183" name="" descr=""/>
          <p:cNvPicPr/>
          <p:nvPr/>
        </p:nvPicPr>
        <p:blipFill>
          <a:blip r:embed="rId3"/>
          <a:stretch/>
        </p:blipFill>
        <p:spPr>
          <a:xfrm>
            <a:off x="2292480" y="1768320"/>
            <a:ext cx="5494320" cy="43837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0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0200" cy="5845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1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5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9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2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6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7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0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21" name="" descr=""/>
          <p:cNvPicPr/>
          <p:nvPr/>
        </p:nvPicPr>
        <p:blipFill>
          <a:blip r:embed="rId2"/>
          <a:stretch/>
        </p:blipFill>
        <p:spPr>
          <a:xfrm>
            <a:off x="2292480" y="1768320"/>
            <a:ext cx="5494320" cy="4383720"/>
          </a:xfrm>
          <a:prstGeom prst="rect">
            <a:avLst/>
          </a:prstGeom>
          <a:ln>
            <a:noFill/>
          </a:ln>
        </p:spPr>
      </p:pic>
      <p:pic>
        <p:nvPicPr>
          <p:cNvPr id="222" name="" descr=""/>
          <p:cNvPicPr/>
          <p:nvPr/>
        </p:nvPicPr>
        <p:blipFill>
          <a:blip r:embed="rId3"/>
          <a:stretch/>
        </p:blipFill>
        <p:spPr>
          <a:xfrm>
            <a:off x="2292480" y="1768320"/>
            <a:ext cx="5494320" cy="43837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7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0200" cy="5845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7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1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8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2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3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6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57" name="" descr=""/>
          <p:cNvPicPr/>
          <p:nvPr/>
        </p:nvPicPr>
        <p:blipFill>
          <a:blip r:embed="rId2"/>
          <a:stretch/>
        </p:blipFill>
        <p:spPr>
          <a:xfrm>
            <a:off x="2292480" y="1768320"/>
            <a:ext cx="5494320" cy="4383720"/>
          </a:xfrm>
          <a:prstGeom prst="rect">
            <a:avLst/>
          </a:prstGeom>
          <a:ln>
            <a:noFill/>
          </a:ln>
        </p:spPr>
      </p:pic>
      <p:pic>
        <p:nvPicPr>
          <p:cNvPr id="258" name="" descr=""/>
          <p:cNvPicPr/>
          <p:nvPr/>
        </p:nvPicPr>
        <p:blipFill>
          <a:blip r:embed="rId3"/>
          <a:stretch/>
        </p:blipFill>
        <p:spPr>
          <a:xfrm>
            <a:off x="2292480" y="1768320"/>
            <a:ext cx="5494320" cy="43837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8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8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2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0200" cy="5845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2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3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7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1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4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9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2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93" name="" descr=""/>
          <p:cNvPicPr/>
          <p:nvPr/>
        </p:nvPicPr>
        <p:blipFill>
          <a:blip r:embed="rId2"/>
          <a:stretch/>
        </p:blipFill>
        <p:spPr>
          <a:xfrm>
            <a:off x="2292480" y="1768320"/>
            <a:ext cx="5494320" cy="4383720"/>
          </a:xfrm>
          <a:prstGeom prst="rect">
            <a:avLst/>
          </a:prstGeom>
          <a:ln>
            <a:noFill/>
          </a:ln>
        </p:spPr>
      </p:pic>
      <p:pic>
        <p:nvPicPr>
          <p:cNvPr id="294" name="" descr=""/>
          <p:cNvPicPr/>
          <p:nvPr/>
        </p:nvPicPr>
        <p:blipFill>
          <a:blip r:embed="rId3"/>
          <a:stretch/>
        </p:blipFill>
        <p:spPr>
          <a:xfrm>
            <a:off x="2292480" y="1768320"/>
            <a:ext cx="5494320" cy="43837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97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98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8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9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3" Type="http://schemas.openxmlformats.org/officeDocument/2006/relationships/slideLayout" Target="../slideLayouts/slideLayout62.xml"/><Relationship Id="rId4" Type="http://schemas.openxmlformats.org/officeDocument/2006/relationships/slideLayout" Target="../slideLayouts/slideLayout63.xml"/><Relationship Id="rId5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6.xml"/><Relationship Id="rId8" Type="http://schemas.openxmlformats.org/officeDocument/2006/relationships/slideLayout" Target="../slideLayouts/slideLayout67.xml"/><Relationship Id="rId9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2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3.xml"/><Relationship Id="rId3" Type="http://schemas.openxmlformats.org/officeDocument/2006/relationships/slideLayout" Target="../slideLayouts/slideLayout74.xml"/><Relationship Id="rId4" Type="http://schemas.openxmlformats.org/officeDocument/2006/relationships/slideLayout" Target="../slideLayouts/slideLayout75.xml"/><Relationship Id="rId5" Type="http://schemas.openxmlformats.org/officeDocument/2006/relationships/slideLayout" Target="../slideLayouts/slideLayout76.xml"/><Relationship Id="rId6" Type="http://schemas.openxmlformats.org/officeDocument/2006/relationships/slideLayout" Target="../slideLayouts/slideLayout77.xml"/><Relationship Id="rId7" Type="http://schemas.openxmlformats.org/officeDocument/2006/relationships/slideLayout" Target="../slideLayouts/slideLayout78.xml"/><Relationship Id="rId8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0.xml"/><Relationship Id="rId10" Type="http://schemas.openxmlformats.org/officeDocument/2006/relationships/slideLayout" Target="../slideLayouts/slideLayout81.xml"/><Relationship Id="rId11" Type="http://schemas.openxmlformats.org/officeDocument/2006/relationships/slideLayout" Target="../slideLayouts/slideLayout82.xml"/><Relationship Id="rId12" Type="http://schemas.openxmlformats.org/officeDocument/2006/relationships/slideLayout" Target="../slideLayouts/slideLayout83.xml"/><Relationship Id="rId13" Type="http://schemas.openxmlformats.org/officeDocument/2006/relationships/slideLayout" Target="../slideLayouts/slideLayout84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6.xml"/><Relationship Id="rId4" Type="http://schemas.openxmlformats.org/officeDocument/2006/relationships/slideLayout" Target="../slideLayouts/slideLayout87.xml"/><Relationship Id="rId5" Type="http://schemas.openxmlformats.org/officeDocument/2006/relationships/slideLayout" Target="../slideLayouts/slideLayout88.xml"/><Relationship Id="rId6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0.xml"/><Relationship Id="rId8" Type="http://schemas.openxmlformats.org/officeDocument/2006/relationships/slideLayout" Target="../slideLayouts/slideLayout91.xml"/><Relationship Id="rId9" Type="http://schemas.openxmlformats.org/officeDocument/2006/relationships/slideLayout" Target="../slideLayouts/slideLayout92.xml"/><Relationship Id="rId10" Type="http://schemas.openxmlformats.org/officeDocument/2006/relationships/slideLayout" Target="../slideLayouts/slideLayout93.xml"/><Relationship Id="rId11" Type="http://schemas.openxmlformats.org/officeDocument/2006/relationships/slideLayout" Target="../slideLayouts/slideLayout94.xml"/><Relationship Id="rId12" Type="http://schemas.openxmlformats.org/officeDocument/2006/relationships/slideLayout" Target="../slideLayouts/slideLayout95.xml"/><Relationship Id="rId13" Type="http://schemas.openxmlformats.org/officeDocument/2006/relationships/slideLayout" Target="../slideLayouts/slideLayout96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7.xml"/><Relationship Id="rId3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9.xml"/><Relationship Id="rId5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2.xml"/><Relationship Id="rId8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06.xml"/><Relationship Id="rId12" Type="http://schemas.openxmlformats.org/officeDocument/2006/relationships/slideLayout" Target="../slideLayouts/slideLayout107.xml"/><Relationship Id="rId13" Type="http://schemas.openxmlformats.org/officeDocument/2006/relationships/slideLayout" Target="../slideLayouts/slideLayout10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560" cy="43837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редагування структури клацніть мишею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Другий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Третій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Четвертий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П'ятий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Шостий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Сьомий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560" cy="43837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редагування структури клацніть мишею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Другий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Третій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Четвертий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П'ятий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Шостий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Сьомий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uk-UA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тексту заголовку клацніть мишею</a:t>
            </a:r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редагування структури клацніть мишею</a:t>
            </a:r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Другий рівень структури</a:t>
            </a:r>
            <a:endParaRPr lang="uk-UA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Третій рівень структури</a:t>
            </a:r>
            <a:endParaRPr lang="uk-UA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Четвертий рівень структури</a:t>
            </a:r>
            <a:endParaRPr lang="uk-UA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П'ятий рівень структури</a:t>
            </a:r>
            <a:endParaRPr lang="uk-UA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Шостий рівень структури</a:t>
            </a:r>
            <a:endParaRPr lang="uk-UA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Сьомий рівень структури</a:t>
            </a:r>
            <a:endParaRPr lang="uk-UA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uk-UA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тексту заголовку клацніть мишею</a:t>
            </a:r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редагування структури клацніть мишею</a:t>
            </a:r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Другий рівень структури</a:t>
            </a:r>
            <a:endParaRPr lang="uk-UA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Третій рівень структури</a:t>
            </a:r>
            <a:endParaRPr lang="uk-UA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Четвертий рівень структури</a:t>
            </a:r>
            <a:endParaRPr lang="uk-UA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П'ятий рівень структури</a:t>
            </a:r>
            <a:endParaRPr lang="uk-UA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Шостий рівень структури</a:t>
            </a:r>
            <a:endParaRPr lang="uk-UA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Сьомий рівень структури</a:t>
            </a:r>
            <a:endParaRPr lang="uk-UA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560" cy="20905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редагування структури клацніть мишею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Другий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Третій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Четвертий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П'ятий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Шостий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Сьомий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560" cy="20905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редагування структури клацніть мишею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Другий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Третій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Четвертий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П'ятий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Шостий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Сьомий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560" cy="20905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редагування структури клацніть мишею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Другий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Третій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Четвертий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П'ятий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Шостий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Сьомий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560" cy="20905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редагування структури клацніть мишею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Другий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Третій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Четвертий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П'ятий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Шостий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Сьомий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редагування структури клацніть мишею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Другий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Третій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Четвертий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П'ятий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Шостий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Сьомий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560" cy="20905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редагування структури клацніть мишею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Другий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Третій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Четвертий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П'ятий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Шостий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Сьомий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560" cy="20905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редагування структури клацніть мишею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Другий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Третій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Четвертий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П'ятий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Шостий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Сьомий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7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560" cy="20905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редагування структури клацніть мишею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Другий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Третій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Четвертий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П'ятий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Шостий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Сьомий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8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560" cy="20905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редагування структури клацніть мишею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Другий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Третій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Четвертий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П'ятий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Шостий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Сьомий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редагування структури клацніть мишею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Другий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Третій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Четвертий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П'ятий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Шостий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Сьомий рівень структури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2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редагування структури клацніть мишею</a:t>
            </a:r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Другий рівень структури</a:t>
            </a:r>
            <a:endParaRPr lang="uk-UA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Третій рівень структури</a:t>
            </a:r>
            <a:endParaRPr lang="uk-UA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Четвертий рівень структури</a:t>
            </a:r>
            <a:endParaRPr lang="uk-UA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П'ятий рівень структури</a:t>
            </a:r>
            <a:endParaRPr lang="uk-UA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Шостий рівень структури</a:t>
            </a:r>
            <a:endParaRPr lang="uk-UA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Сьомий рівень структури</a:t>
            </a:r>
            <a:endParaRPr lang="uk-UA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uk-UA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тексту заголовку клацніть мишею</a:t>
            </a:r>
            <a:endParaRPr lang="uk-UA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редагування структури клацніть мишею</a:t>
            </a:r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Другий рівень структури</a:t>
            </a:r>
            <a:endParaRPr lang="uk-UA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Третій рівень структури</a:t>
            </a:r>
            <a:endParaRPr lang="uk-UA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Четвертий рівень структури</a:t>
            </a:r>
            <a:endParaRPr lang="uk-UA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П'ятий рівень структури</a:t>
            </a:r>
            <a:endParaRPr lang="uk-UA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Шостий рівень структури</a:t>
            </a:r>
            <a:endParaRPr lang="uk-UA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Сьомий рівень структури</a:t>
            </a:r>
            <a:endParaRPr lang="uk-UA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4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9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7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1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hyperlink" Target="mailto:metod@zounb.zp.ua" TargetMode="External"/><Relationship Id="rId2" Type="http://schemas.openxmlformats.org/officeDocument/2006/relationships/hyperlink" Target="mailto:ev2litvak@gmail.com" TargetMode="External"/><Relationship Id="rId3" Type="http://schemas.openxmlformats.org/officeDocument/2006/relationships/slideLayout" Target="../slideLayouts/slideLayout74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7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TextShape 1"/>
          <p:cNvSpPr txBox="1"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КЗ “Запорізька обласна універсальна наукова бібліотека” ЗОР</a:t>
            </a:r>
            <a:endParaRPr lang="uk-UA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2" name="TextShape 2"/>
          <p:cNvSpPr txBox="1"/>
          <p:nvPr/>
        </p:nvSpPr>
        <p:spPr>
          <a:xfrm>
            <a:off x="504000" y="1768680"/>
            <a:ext cx="9071640" cy="53593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 i="1"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i="1"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i="1" lang="uk-UA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Статистична звітність: уникаємо помилок</a:t>
            </a:r>
            <a:endParaRPr i="1"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i="1"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i="1"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i="1"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i="1"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i="1"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i="1"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2019</a:t>
            </a:r>
            <a:endParaRPr i="1"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CustomShape 1"/>
          <p:cNvSpPr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uk-UA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Користувачі за віком, осіб (в абсолютних цифрах)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8" name="CustomShape 2"/>
          <p:cNvSpPr/>
          <p:nvPr/>
        </p:nvSpPr>
        <p:spPr>
          <a:xfrm>
            <a:off x="504000" y="1563480"/>
            <a:ext cx="4425480" cy="585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6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ЕСМаР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1.</a:t>
            </a: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до 7 р.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2. </a:t>
            </a: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від 7 (включно) до 15 р.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</a:t>
            </a: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 від 15 (включно) до 18 р.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4.</a:t>
            </a: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від 18 (включно) до 22 р.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5</a:t>
            </a:r>
            <a:r>
              <a:rPr lang="uk-UA" sz="2200" spc="-1" strike="noStrike">
                <a:solidFill>
                  <a:srgbClr val="66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від 22  (включно) до 60 р.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6</a:t>
            </a: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 від 60 (включно) і більше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Всього К зареєстр.</a:t>
            </a: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=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1+2+3+4+5+6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uk-UA" sz="2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Увага!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У “Щоденниках роботи...”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виділяємо групи користувачів відповідно до ЕСМаР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9" name="CustomShape 3"/>
          <p:cNvSpPr/>
          <p:nvPr/>
        </p:nvSpPr>
        <p:spPr>
          <a:xfrm>
            <a:off x="5059800" y="1563480"/>
            <a:ext cx="4891320" cy="5419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6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6-НК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До 15 р. =  </a:t>
            </a:r>
            <a:r>
              <a:rPr lang="uk-UA" sz="2200" spc="-1" strike="noStrike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№1 + №2 </a:t>
            </a: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ЕСМаР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</a:t>
            </a:r>
            <a:r>
              <a:rPr lang="uk-UA" sz="2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у. т.ч. до 7 р.  = </a:t>
            </a:r>
            <a:r>
              <a:rPr lang="uk-UA" sz="2200" spc="-1" strike="noStrike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№1</a:t>
            </a:r>
            <a:r>
              <a:rPr lang="uk-UA" sz="22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ЕСМаР)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15 -17 р. = </a:t>
            </a:r>
            <a:r>
              <a:rPr lang="uk-UA" sz="2200" spc="-1" strike="noStrike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№</a:t>
            </a: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uk-UA" sz="22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</a:t>
            </a: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ЕСМаР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18-21 р. = </a:t>
            </a:r>
            <a:r>
              <a:rPr lang="uk-UA" sz="2200" spc="-1" strike="noStrike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№ </a:t>
            </a:r>
            <a:r>
              <a:rPr lang="uk-UA" sz="22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</a:t>
            </a: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ЕСМаР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від 22 р. = </a:t>
            </a:r>
            <a:r>
              <a:rPr lang="uk-UA" sz="2200" spc="-1" strike="noStrike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№</a:t>
            </a:r>
            <a:r>
              <a:rPr lang="uk-UA" sz="22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5</a:t>
            </a: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+ </a:t>
            </a:r>
            <a:r>
              <a:rPr lang="uk-UA" sz="2200" spc="-1" strike="noStrike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№</a:t>
            </a:r>
            <a:r>
              <a:rPr lang="uk-UA" sz="22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6 </a:t>
            </a: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ЕСМаР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uk-UA" sz="22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Всього К зареєстр</a:t>
            </a: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 =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до 15 р. + 15-17р. + 18-21р. + від 22р.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CustomShape 1"/>
          <p:cNvSpPr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uk-UA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Відвідування бібліотеки (в абсолютних цифрах)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1" name="CustomShape 2"/>
          <p:cNvSpPr/>
          <p:nvPr/>
        </p:nvSpPr>
        <p:spPr>
          <a:xfrm>
            <a:off x="504000" y="1769040"/>
            <a:ext cx="4425480" cy="438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6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Кількість відвідувань (КВ), всього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6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КВ = </a:t>
            </a: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відвідування бібліотеки, зафіксовані в ч.1 Щоденника… </a:t>
            </a:r>
            <a:r>
              <a:rPr b="1" lang="uk-UA" sz="2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+ </a:t>
            </a: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звернення на сайт (блог)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6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2" name="CustomShape 3"/>
          <p:cNvSpPr/>
          <p:nvPr/>
        </p:nvSpPr>
        <p:spPr>
          <a:xfrm>
            <a:off x="5152680" y="1769040"/>
            <a:ext cx="4425480" cy="438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6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У т.ч. звернень на веб-сайт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6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Звернення на блог враховуються, якщо він офіційно зареєстрований та існує “Положення” про нього</a:t>
            </a:r>
            <a:r>
              <a:rPr lang="uk-UA" sz="22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CustomShape 1"/>
          <p:cNvSpPr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uk-UA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Відвідування масових заходів (одиниць)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4" name="CustomShape 2"/>
          <p:cNvSpPr/>
          <p:nvPr/>
        </p:nvSpPr>
        <p:spPr>
          <a:xfrm>
            <a:off x="648000" y="1769040"/>
            <a:ext cx="4391280" cy="528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lang="uk-UA" sz="28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6-НК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Кіл-ть відвідувань масових заходів, організованих бібліотекою (одиниць)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5" name="CustomShape 3"/>
          <p:cNvSpPr/>
          <p:nvPr/>
        </p:nvSpPr>
        <p:spPr>
          <a:xfrm>
            <a:off x="5184000" y="1769040"/>
            <a:ext cx="4248720" cy="528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lang="uk-UA" sz="28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ECMaP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Кіл-ть відвідувань масових заходів, організованих бібліотекою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6" name="CustomShape 4"/>
          <p:cNvSpPr/>
          <p:nvPr/>
        </p:nvSpPr>
        <p:spPr>
          <a:xfrm>
            <a:off x="4297680" y="3063240"/>
            <a:ext cx="5577120" cy="3992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32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               </a:t>
            </a:r>
            <a:r>
              <a:rPr b="1" lang="uk-UA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= </a:t>
            </a:r>
            <a:r>
              <a:rPr b="1" lang="uk-UA" sz="32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uk-UA" sz="32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             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Кіл-ть відвідувань            Кіл-ть відвідувань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масових заходів, що  </a:t>
            </a:r>
            <a:r>
              <a:rPr b="1" lang="uk-UA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+</a:t>
            </a: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масових заходів, що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проходять у                      проходять поза     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приміщенні біб-ки            межами бібліотеки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                                </a:t>
            </a: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(парки, вулиці, школи,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                                 </a:t>
            </a: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дитячі садки)               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7" name="CustomShape 5"/>
          <p:cNvSpPr/>
          <p:nvPr/>
        </p:nvSpPr>
        <p:spPr>
          <a:xfrm>
            <a:off x="504000" y="5928480"/>
            <a:ext cx="6459840" cy="1333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Увага! </a:t>
            </a: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Книжкова виставка не є масовим заходом! Масовим заходом може вважатися презентація книжкової виставки для великої кількості відвідувачів. 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8" name="CustomShape 6"/>
          <p:cNvSpPr/>
          <p:nvPr/>
        </p:nvSpPr>
        <p:spPr>
          <a:xfrm flipV="1">
            <a:off x="6278760" y="3443400"/>
            <a:ext cx="807120" cy="624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ff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9" name="CustomShape 7"/>
          <p:cNvSpPr/>
          <p:nvPr/>
        </p:nvSpPr>
        <p:spPr>
          <a:xfrm flipH="1" flipV="1">
            <a:off x="7308000" y="3443400"/>
            <a:ext cx="745920" cy="616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ff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CustomShape 1"/>
          <p:cNvSpPr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Кількість годин, фактично відпрацьованих бібліотекою протягом року (ЕСМаР)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1" name="CustomShape 2"/>
          <p:cNvSpPr/>
          <p:nvPr/>
        </p:nvSpPr>
        <p:spPr>
          <a:xfrm>
            <a:off x="504000" y="3520440"/>
            <a:ext cx="9070200" cy="377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uk-UA" sz="2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Увага! </a:t>
            </a: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Враховуються години, які відпрацювала (була відкритою) бібліотека, а не бібліотечний працівник!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Час, коли бібліотека була зачиненою і недоступною для відвідувачів з різних причин (відпустка, ремонт, закриття з метою економії бюджетних коштів) </a:t>
            </a:r>
            <a:r>
              <a:rPr b="1" lang="uk-UA" sz="2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не враховується!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uk-UA" sz="2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Наприклад: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Якщо у бібліотеці 1 працівник, працює 5 днів на тиждень по 8 годин, розраховуємо години, коли бібліотека була відкритою: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Кіл-ть робочих днів у 2018 році 250 днів (за винятком святкових та вихідних).      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Маємо: 250 - 24 (дні відпустки бібліотекаря) - 5 (лікарняні дні)= 221 день, 221х 8 (годин на день) =1768 годин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CustomShape 1"/>
          <p:cNvSpPr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uk-UA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III. Формування і використання бібліотечних фондів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3" name="CustomShape 2"/>
          <p:cNvSpPr/>
          <p:nvPr/>
        </p:nvSpPr>
        <p:spPr>
          <a:xfrm>
            <a:off x="432000" y="1872000"/>
            <a:ext cx="9214560" cy="438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lang="uk-UA" sz="2800" spc="-1" strike="noStrike">
                <a:solidFill>
                  <a:srgbClr val="00cc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Форма 6-НК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У рядку А  (над надходженнями)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проставляємо показники минулого року: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в абсолютних цифрах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(=  показникам ЕСМаР минулого року)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з округленням до 2 знаків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(= показникам 6-НК минулого року)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CustomShape 1"/>
          <p:cNvSpPr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uk-UA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Надходження та вибуття бібліотечних фондів (примірників)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5" name="CustomShape 2"/>
          <p:cNvSpPr/>
          <p:nvPr/>
        </p:nvSpPr>
        <p:spPr>
          <a:xfrm>
            <a:off x="504000" y="1769040"/>
            <a:ext cx="4425480" cy="438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600" spc="-1" strike="noStrike">
                <a:solidFill>
                  <a:srgbClr val="00cc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За типами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Всього надійшло (вибуло) =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книги і брошури +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періодичні видання +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аудіовізуальні матеріали +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електронні видання.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uk-UA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Увага!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Усі типи видань  обліковуються в окремих Інвентарних книгах.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Не плутайте аудіовізуальні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та електронні видання!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Не забувайте про них, навіть якщо це 1 прим.!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6" name="CustomShape 3"/>
          <p:cNvSpPr/>
          <p:nvPr/>
        </p:nvSpPr>
        <p:spPr>
          <a:xfrm>
            <a:off x="5152680" y="1769040"/>
            <a:ext cx="4425480" cy="438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cc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За мовами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Всього надійшло (вибуло) =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українською мовою +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російською мовою + мовами нацменшин + іноземними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7" name="CustomShape 4"/>
          <p:cNvSpPr/>
          <p:nvPr/>
        </p:nvSpPr>
        <p:spPr>
          <a:xfrm>
            <a:off x="5400000" y="4392000"/>
            <a:ext cx="4030920" cy="2590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ff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Перевірка: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усього надійшло (вибуло) =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усього надійшло (вибуло) за типами =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усього надійшло (вибуло) за мовами.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CustomShape 1"/>
          <p:cNvSpPr/>
          <p:nvPr/>
        </p:nvSpPr>
        <p:spPr>
          <a:xfrm>
            <a:off x="504000" y="106560"/>
            <a:ext cx="9070200" cy="2102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lang="uk-UA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Надходження до бібліотечного фонду ECMaP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Надходження документів до бібліотечного фонду (всього)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9" name="CustomShape 2"/>
          <p:cNvSpPr/>
          <p:nvPr/>
        </p:nvSpPr>
        <p:spPr>
          <a:xfrm>
            <a:off x="152280" y="2971800"/>
            <a:ext cx="9722520" cy="4098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1" lang="uk-UA" sz="2400" spc="-1" strike="noStrike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За типами          За мовами           За джерелами комплектування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spc="94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                                                  </a:t>
            </a:r>
            <a:r>
              <a:rPr lang="uk-UA" sz="2000" spc="94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за державними, місцевими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spc="94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                                                     </a:t>
            </a:r>
            <a:r>
              <a:rPr lang="uk-UA" sz="2000" spc="94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програмами </a:t>
            </a:r>
            <a:r>
              <a:rPr b="1" lang="uk-UA" sz="2000" spc="94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(П)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spc="94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                                                   </a:t>
            </a:r>
            <a:r>
              <a:rPr lang="uk-UA" sz="2000" spc="94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придбано документів </a:t>
            </a:r>
            <a:r>
              <a:rPr b="1" lang="uk-UA" sz="2000" spc="94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(ПД)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spc="94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                                                   </a:t>
            </a:r>
            <a:r>
              <a:rPr lang="uk-UA" sz="2000" spc="94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обов'язковий примірник </a:t>
            </a:r>
            <a:r>
              <a:rPr b="1" lang="uk-UA" sz="2000" spc="94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(ОП)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spc="94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                                                   </a:t>
            </a:r>
            <a:r>
              <a:rPr lang="uk-UA" sz="2000" spc="94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інші джерела </a:t>
            </a:r>
            <a:r>
              <a:rPr b="1" lang="uk-UA" sz="2000" spc="94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(ІД)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uk-UA" sz="2000" spc="94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                                                  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uk-UA" sz="2000" spc="94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                                                   </a:t>
            </a:r>
            <a:r>
              <a:rPr b="1" lang="uk-UA" sz="2000" spc="94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П+ПД+ОП+ІД = </a:t>
            </a:r>
            <a:r>
              <a:rPr lang="uk-UA" sz="2000" spc="94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надійшло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spc="94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                                                   </a:t>
            </a:r>
            <a:r>
              <a:rPr lang="uk-UA" sz="2000" spc="94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документів до бібліотечного фонду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spc="94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                                                   </a:t>
            </a:r>
            <a:r>
              <a:rPr lang="uk-UA" sz="2000" spc="94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(всього)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spc="94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                                                                                         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1" dur="indefinite" restart="never" nodeType="tmRoot">
          <p:childTnLst>
            <p:seq>
              <p:cTn id="3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CustomShape 1"/>
          <p:cNvSpPr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uk-UA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Рух бібліотечного фонду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1" name="CustomShape 2"/>
          <p:cNvSpPr/>
          <p:nvPr/>
        </p:nvSpPr>
        <p:spPr>
          <a:xfrm>
            <a:off x="864000" y="1808280"/>
            <a:ext cx="3958920" cy="5246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В ЕСМаР автоматична  перевірка руху відсутня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Перевіряємо по формі 6-НК  р. ІІІ  (в абсолютних цифрах).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b="1" lang="uk-UA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Увага!</a:t>
            </a:r>
            <a:r>
              <a:rPr lang="uk-UA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Вихідні дані повинні відповідати  ЕСМаР і Книгам сумарного обліку (Чч. 1,2,3)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2" name="CustomShape 3"/>
          <p:cNvSpPr/>
          <p:nvPr/>
        </p:nvSpPr>
        <p:spPr>
          <a:xfrm>
            <a:off x="5544000" y="1800000"/>
            <a:ext cx="4030920" cy="525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ff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Перевірка</a:t>
            </a: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Було</a:t>
            </a: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на 01.01. попереднього р. </a:t>
            </a:r>
            <a:r>
              <a:rPr lang="uk-UA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+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надійшло за звітний рік </a:t>
            </a:r>
            <a:r>
              <a:rPr lang="uk-UA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</a:t>
            </a: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вибуло за звітний рік </a:t>
            </a:r>
            <a:r>
              <a:rPr lang="uk-UA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=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є на 01. 01. наступного року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3" dur="indefinite" restart="never" nodeType="tmRoot">
          <p:childTnLst>
            <p:seq>
              <p:cTn id="3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CustomShape 1"/>
          <p:cNvSpPr/>
          <p:nvPr/>
        </p:nvSpPr>
        <p:spPr>
          <a:xfrm>
            <a:off x="504000" y="301320"/>
            <a:ext cx="9070200" cy="1065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uk-UA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IV. Електронні ресурси, довідково-інформаційне обслуговування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4" name="CustomShape 2"/>
          <p:cNvSpPr/>
          <p:nvPr/>
        </p:nvSpPr>
        <p:spPr>
          <a:xfrm>
            <a:off x="504000" y="1769040"/>
            <a:ext cx="3742920" cy="2333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ff33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Власні електронні бази даних </a:t>
            </a: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— електронний каталог, тематичні електронні бази даних (напр., читачів, краєзнавча), власна електронна б-ка (оцифровка) тощо.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5" name="CustomShape 3"/>
          <p:cNvSpPr/>
          <p:nvPr/>
        </p:nvSpPr>
        <p:spPr>
          <a:xfrm>
            <a:off x="5256000" y="1800000"/>
            <a:ext cx="3598920" cy="244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ff33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Загальна к-кість користувачів </a:t>
            </a: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— к-кість абонентів групової та індивідуальної інформації.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6" name="CustomShape 4"/>
          <p:cNvSpPr/>
          <p:nvPr/>
        </p:nvSpPr>
        <p:spPr>
          <a:xfrm>
            <a:off x="5184000" y="4536000"/>
            <a:ext cx="3670920" cy="244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97" name="CustomShape 5"/>
          <p:cNvSpPr/>
          <p:nvPr/>
        </p:nvSpPr>
        <p:spPr>
          <a:xfrm>
            <a:off x="504000" y="4464000"/>
            <a:ext cx="3670920" cy="251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ff33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Загальна кількість звернень</a:t>
            </a: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к-кість виконаних і зареєстрованих  бібліографічних довідок </a:t>
            </a: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(тематичних, фактографічних, адресних, уточнюючих)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5" dur="indefinite" restart="never" nodeType="tmRoot">
          <p:childTnLst>
            <p:seq>
              <p:cTn id="3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CustomShape 1"/>
          <p:cNvSpPr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uk-UA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V. Персонал (осіб)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9" name="CustomShape 2"/>
          <p:cNvSpPr/>
          <p:nvPr/>
        </p:nvSpPr>
        <p:spPr>
          <a:xfrm>
            <a:off x="504000" y="1769040"/>
            <a:ext cx="4311000" cy="2333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ff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Загальна к-кість працівників-  </a:t>
            </a: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к-кість бібліотечних, допоміжно-технічних, адміністр. - господ</a:t>
            </a: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арських, молодшого обслугов. персоналу.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0" name="CustomShape 3"/>
          <p:cNvSpPr/>
          <p:nvPr/>
        </p:nvSpPr>
        <p:spPr>
          <a:xfrm>
            <a:off x="5328000" y="1728000"/>
            <a:ext cx="4102920" cy="251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cc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К-кість бібліотечних працівників = </a:t>
            </a: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всього за віком = всього за стажем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= за  тривалістю робочого часу </a:t>
            </a:r>
            <a:r>
              <a:rPr lang="uk-UA" sz="2400" spc="-1" strike="noStrike">
                <a:solidFill>
                  <a:srgbClr val="00cc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1" name="CustomShape 4"/>
          <p:cNvSpPr/>
          <p:nvPr/>
        </p:nvSpPr>
        <p:spPr>
          <a:xfrm>
            <a:off x="5472000" y="4464000"/>
            <a:ext cx="4030920" cy="244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02" name="CustomShape 5"/>
          <p:cNvSpPr/>
          <p:nvPr/>
        </p:nvSpPr>
        <p:spPr>
          <a:xfrm>
            <a:off x="504000" y="4392000"/>
            <a:ext cx="4030920" cy="2590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uk-UA" sz="2400" spc="-1" strike="noStrike">
                <a:solidFill>
                  <a:srgbClr val="00cc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К-кість працівників бібліотеки (у 6-НК</a:t>
            </a: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   -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к-кість бібліотечних  працівників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7" dur="indefinite" restart="never" nodeType="tmRoot">
          <p:childTnLst>
            <p:seq>
              <p:cTn id="3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CustomShape 1"/>
          <p:cNvSpPr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marL="571680" indent="-570960" algn="ctr">
              <a:lnSpc>
                <a:spcPct val="100000"/>
              </a:lnSpc>
              <a:buClr>
                <a:srgbClr val="000000"/>
              </a:buClr>
              <a:buFont typeface="StarSymbol"/>
              <a:buAutoNum type="romanUcPeriod"/>
            </a:pPr>
            <a:r>
              <a:rPr b="1" lang="uk-UA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Матеріально-технічна база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Площа бібліотеки (S) (в абсолютних цифрах)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4" name="CustomShape 2"/>
          <p:cNvSpPr/>
          <p:nvPr/>
        </p:nvSpPr>
        <p:spPr>
          <a:xfrm>
            <a:off x="504000" y="1769040"/>
            <a:ext cx="4425480" cy="438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600" spc="-1" strike="noStrike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Загальна S (на основі техпаспортів) </a:t>
            </a:r>
            <a:r>
              <a:rPr lang="uk-UA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S всіх приміщень: основних,  службових, допоміжних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(зали, відділи, службові кабінети, коридори, туалети, вестибюлі, гардероби, холи, фойє)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 </a:t>
            </a:r>
            <a:r>
              <a:rPr lang="uk-UA" sz="24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4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 </a:t>
            </a:r>
            <a:r>
              <a:rPr lang="uk-UA" sz="24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S </a:t>
            </a:r>
            <a:r>
              <a:rPr lang="uk-UA" sz="24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&gt;</a:t>
            </a:r>
            <a:r>
              <a:rPr lang="uk-UA" sz="24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 S1 + S2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4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або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720" algn="ctr">
              <a:lnSpc>
                <a:spcPct val="100000"/>
              </a:lnSpc>
            </a:pPr>
            <a:r>
              <a:rPr lang="uk-UA" sz="24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S = S1 + S2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5" name="CustomShape 3"/>
          <p:cNvSpPr/>
          <p:nvPr/>
        </p:nvSpPr>
        <p:spPr>
          <a:xfrm>
            <a:off x="5152680" y="1769040"/>
            <a:ext cx="4425480" cy="5285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600" spc="-1" strike="noStrike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Для зберігання (S1) -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S книгосховища або відокремленої зони для зберігання документів, куди доступ читачів відсутній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6" name="CustomShape 4"/>
          <p:cNvSpPr/>
          <p:nvPr/>
        </p:nvSpPr>
        <p:spPr>
          <a:xfrm>
            <a:off x="5152680" y="4059000"/>
            <a:ext cx="4425480" cy="2554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6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Для обслуговування (S2) </a:t>
            </a:r>
            <a:r>
              <a:rPr lang="uk-UA" sz="28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</a:t>
            </a:r>
            <a:r>
              <a:rPr lang="uk-UA" sz="22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S, </a:t>
            </a: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призначена  для  обслуговування користувачів (абонемент, чит. зала, ігрова кімната, сектори, Інтернет-центри,  куточки, виставкові зали) 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720"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CustomShape 1"/>
          <p:cNvSpPr/>
          <p:nvPr/>
        </p:nvSpPr>
        <p:spPr>
          <a:xfrm>
            <a:off x="504000" y="301320"/>
            <a:ext cx="9070200" cy="921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uk-UA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VI. Фінансування </a:t>
            </a:r>
            <a:r>
              <a:rPr b="1" lang="uk-UA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(без копійок)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6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Надходження коштів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4" name="CustomShape 2"/>
          <p:cNvSpPr/>
          <p:nvPr/>
        </p:nvSpPr>
        <p:spPr>
          <a:xfrm>
            <a:off x="648000" y="1368000"/>
            <a:ext cx="4678920" cy="2230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99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Заг. сума надходжень</a:t>
            </a:r>
            <a:r>
              <a:rPr lang="uk-UA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=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кошти загального фонду +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кошти спеціального фонду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99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за формою 6НК: 1 гр. = 2 +7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292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lang="uk-UA" sz="2200" spc="-1" strike="noStrike">
                <a:solidFill>
                  <a:srgbClr val="0099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 </a:t>
            </a:r>
            <a:r>
              <a:rPr lang="uk-UA" sz="2200" spc="-1" strike="noStrike">
                <a:solidFill>
                  <a:srgbClr val="00993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≠ 3 + 4 + 5 + 6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5" name="CustomShape 3"/>
          <p:cNvSpPr/>
          <p:nvPr/>
        </p:nvSpPr>
        <p:spPr>
          <a:xfrm>
            <a:off x="648000" y="3960000"/>
            <a:ext cx="4030920" cy="2302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99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На комплектування: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кошти заг. фонду  на придбання усіх типів документів (в т.ч. періодики), коди 2210 та 3110.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6" name="CustomShape 4"/>
          <p:cNvSpPr/>
          <p:nvPr/>
        </p:nvSpPr>
        <p:spPr>
          <a:xfrm>
            <a:off x="5472000" y="3600000"/>
            <a:ext cx="4246920" cy="345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Вартість книг, отриманих за Держ. програмою “Книги України” -</a:t>
            </a: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в гр. 9 “Благодійні” або 10 “Інші джерела” на розсуд бухгалтера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Інші джерела </a:t>
            </a:r>
            <a:r>
              <a:rPr lang="uk-UA" sz="3200" spc="-1" strike="noStrike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</a:t>
            </a: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оренда, залишок минулого року, кошти, отримані за регіональними програмами розвитку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7" name="CustomShape 5"/>
          <p:cNvSpPr/>
          <p:nvPr/>
        </p:nvSpPr>
        <p:spPr>
          <a:xfrm>
            <a:off x="504000" y="3816000"/>
            <a:ext cx="4606920" cy="316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108360">
              <a:lnSpc>
                <a:spcPct val="100000"/>
              </a:lnSpc>
            </a:pPr>
            <a:r>
              <a:rPr lang="uk-UA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8" name="CustomShape 6"/>
          <p:cNvSpPr/>
          <p:nvPr/>
        </p:nvSpPr>
        <p:spPr>
          <a:xfrm>
            <a:off x="5328000" y="1368000"/>
            <a:ext cx="4146840" cy="2385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Кошти спеціального фонду</a:t>
            </a: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= </a:t>
            </a: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платні послуги + благодійні, спонсорські + інші джерела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за формою 6НК: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7 гр. = 8 + 9 + 10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9" dur="indefinite" restart="never" nodeType="tmRoot">
          <p:childTnLst>
            <p:seq>
              <p:cTn id="4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CustomShape 1"/>
          <p:cNvSpPr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uk-UA" sz="26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Використання коштів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0" name="CustomShape 2"/>
          <p:cNvSpPr/>
          <p:nvPr/>
        </p:nvSpPr>
        <p:spPr>
          <a:xfrm>
            <a:off x="504000" y="1769040"/>
            <a:ext cx="4390920" cy="262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cc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Перевірка: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Заг. сума надходжень — використання = залишок коштів спецфонду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За формою 6НК: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гр. 1 - 11 = 19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1" name="CustomShape 3"/>
          <p:cNvSpPr/>
          <p:nvPr/>
        </p:nvSpPr>
        <p:spPr>
          <a:xfrm>
            <a:off x="5112000" y="1656000"/>
            <a:ext cx="4534920" cy="388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99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На комплектування: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За формою 6-нк: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гр. 13 = гр. 4 (заг. фонд) + кошти спецфонду, використані на комплектування (“Книги України”, регіон. програми, дарунки, спонсорство)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2" name="CustomShape 4"/>
          <p:cNvSpPr/>
          <p:nvPr/>
        </p:nvSpPr>
        <p:spPr>
          <a:xfrm>
            <a:off x="5256000" y="5832000"/>
            <a:ext cx="4246920" cy="100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13" name="CustomShape 5"/>
          <p:cNvSpPr/>
          <p:nvPr/>
        </p:nvSpPr>
        <p:spPr>
          <a:xfrm>
            <a:off x="504000" y="4392000"/>
            <a:ext cx="4318920" cy="251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Відповідність граф розділу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4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(6-НК)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2920">
              <a:lnSpc>
                <a:spcPct val="100000"/>
              </a:lnSpc>
              <a:buClr>
                <a:srgbClr val="000000"/>
              </a:buClr>
              <a:buSzPct val="75000"/>
              <a:buFont typeface="Wingdings" charset="2"/>
              <a:buChar char=""/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 = 14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2920">
              <a:lnSpc>
                <a:spcPct val="100000"/>
              </a:lnSpc>
              <a:buClr>
                <a:srgbClr val="000000"/>
              </a:buClr>
              <a:buSzPct val="75000"/>
              <a:buFont typeface="Wingdings" charset="2"/>
              <a:buChar char=""/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5 = 16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2920">
              <a:lnSpc>
                <a:spcPct val="100000"/>
              </a:lnSpc>
              <a:buClr>
                <a:srgbClr val="000000"/>
              </a:buClr>
              <a:buSzPct val="75000"/>
              <a:buFont typeface="Wingdings" charset="2"/>
              <a:buChar char=""/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6 = 18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41" dur="indefinite" restart="never" nodeType="tmRoot">
          <p:childTnLst>
            <p:seq>
              <p:cTn id="4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TextShape 1"/>
          <p:cNvSpPr txBox="1"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uk-UA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Контакти</a:t>
            </a:r>
            <a:endParaRPr lang="uk-UA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5" name="TextShape 2"/>
          <p:cNvSpPr txBox="1"/>
          <p:nvPr/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 lang="uk-UA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uk-UA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6" name="TextShape 3"/>
          <p:cNvSpPr txBox="1"/>
          <p:nvPr/>
        </p:nvSpPr>
        <p:spPr>
          <a:xfrm>
            <a:off x="504000" y="1768680"/>
            <a:ext cx="8784000" cy="4135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Науково- методичний відділ ОУНБ: тел.: 787 53 58, </a:t>
            </a:r>
            <a:endParaRPr lang="uk-UA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e-mail: </a:t>
            </a: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"/>
              </a:rPr>
              <a:t>metod@zounb.zp.ua</a:t>
            </a:r>
            <a:endParaRPr lang="uk-UA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uk-UA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Олена Літвак: тел.: 098 282 43 15; 093 372 31 21</a:t>
            </a:r>
            <a:endParaRPr lang="uk-UA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e-mail </a:t>
            </a: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2"/>
              </a:rPr>
              <a:t>ev2litvak@gmail.com</a:t>
            </a:r>
            <a:endParaRPr lang="uk-UA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uk-UA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Людмила Мажара тел. : 096 294 18 97</a:t>
            </a:r>
            <a:endParaRPr lang="uk-UA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е-mail:  mazhara@zounb.zp.ua</a:t>
            </a:r>
            <a:endParaRPr lang="uk-UA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43" dur="indefinite" restart="never" nodeType="tmRoot">
          <p:childTnLst>
            <p:seq>
              <p:cTn id="4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CustomShape 1"/>
          <p:cNvSpPr/>
          <p:nvPr/>
        </p:nvSpPr>
        <p:spPr>
          <a:xfrm>
            <a:off x="504000" y="302040"/>
            <a:ext cx="9070200" cy="993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uk-UA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Пункти бібліотечного обслуговування (одиниць)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8" name="CustomShape 2"/>
          <p:cNvSpPr/>
          <p:nvPr/>
        </p:nvSpPr>
        <p:spPr>
          <a:xfrm>
            <a:off x="504000" y="1296000"/>
            <a:ext cx="4425480" cy="4855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Бібліотечний  пункт -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територіально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відокремлений підрозділ,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організований за місцем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проживання, роботи або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навчання користувачів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9" name="CustomShape 3"/>
          <p:cNvSpPr/>
          <p:nvPr/>
        </p:nvSpPr>
        <p:spPr>
          <a:xfrm>
            <a:off x="5152680" y="1769040"/>
            <a:ext cx="4709880" cy="5162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Ведеться облік роботи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К-кість читачів вказується в ЕСМаР, розділ 2 – у т. ч. обслужені через нестаціонарні форми обслуговування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uk-UA" sz="2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Увага! Не може бути бібл. пункту без читачів!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Працює 16 год. на тиждень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0" name="CustomShape 4"/>
          <p:cNvSpPr/>
          <p:nvPr/>
        </p:nvSpPr>
        <p:spPr>
          <a:xfrm>
            <a:off x="5152680" y="3672000"/>
            <a:ext cx="4425480" cy="2476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див. </a:t>
            </a: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Держ. соціальні нормативи забезпечення населення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публічними б-ками в Україні (постанова</a:t>
            </a:r>
            <a:r>
              <a:rPr lang="uk-UA" sz="2000" spc="86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 КМУ</a:t>
            </a:r>
            <a:r>
              <a:rPr lang="uk-UA" sz="2000" spc="-1" strike="noStrike" cap="small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 </a:t>
            </a: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від 06.02.2019 №72)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1" name="CustomShape 5"/>
          <p:cNvSpPr/>
          <p:nvPr/>
        </p:nvSpPr>
        <p:spPr>
          <a:xfrm>
            <a:off x="5088960" y="1224000"/>
            <a:ext cx="4773600" cy="570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uk-UA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CustomShape 1"/>
          <p:cNvSpPr/>
          <p:nvPr/>
        </p:nvSpPr>
        <p:spPr>
          <a:xfrm>
            <a:off x="504000" y="301320"/>
            <a:ext cx="9070200" cy="993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uk-UA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Кількість посадочних місць для користувачів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(одиниць)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3" name="CustomShape 2"/>
          <p:cNvSpPr/>
          <p:nvPr/>
        </p:nvSpPr>
        <p:spPr>
          <a:xfrm>
            <a:off x="504000" y="1440000"/>
            <a:ext cx="4425480" cy="5542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</a:t>
            </a: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в читальних залах;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довідково – інформаційних     службах;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</a:t>
            </a:r>
            <a:r>
              <a:rPr lang="uk-UA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біля каталогів;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 біля комп'ютерів;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 біля кафедр видачі;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 в тематичних зонах.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</a:t>
            </a:r>
            <a:r>
              <a:rPr b="1" lang="uk-UA" sz="22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крім аудиторій та лекційних зал!)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4" name="CustomShape 3"/>
          <p:cNvSpPr/>
          <p:nvPr/>
        </p:nvSpPr>
        <p:spPr>
          <a:xfrm>
            <a:off x="5152680" y="1769040"/>
            <a:ext cx="4425480" cy="5213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1" lang="uk-UA" sz="2400" spc="-1" strike="noStrike">
                <a:solidFill>
                  <a:srgbClr val="ff0066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b="1" lang="uk-UA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Увага!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У бібліотеці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не можуть бути повністю відсутніми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посадочні місця</a:t>
            </a:r>
            <a:r>
              <a:rPr lang="uk-UA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40720"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CustomShape 1"/>
          <p:cNvSpPr/>
          <p:nvPr/>
        </p:nvSpPr>
        <p:spPr>
          <a:xfrm>
            <a:off x="504000" y="301320"/>
            <a:ext cx="9070200" cy="1065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uk-UA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Майнова характеристика приміщень (одиниць)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6" name="CustomShape 2"/>
          <p:cNvSpPr/>
          <p:nvPr/>
        </p:nvSpPr>
        <p:spPr>
          <a:xfrm>
            <a:off x="504000" y="1584000"/>
            <a:ext cx="4425480" cy="2590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25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4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Оперативне управління  -</a:t>
            </a: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володіння, користування і розпорядження майном, закріпленим за ним власником (уповноваженим ним органом)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7" name="CustomShape 3"/>
          <p:cNvSpPr/>
          <p:nvPr/>
        </p:nvSpPr>
        <p:spPr>
          <a:xfrm>
            <a:off x="504000" y="4608000"/>
            <a:ext cx="4425480" cy="1870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25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4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Оренда</a:t>
            </a: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- засноване на договорі строкове платне користування майном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8" name="CustomShape 4"/>
          <p:cNvSpPr/>
          <p:nvPr/>
        </p:nvSpPr>
        <p:spPr>
          <a:xfrm>
            <a:off x="5688000" y="1769040"/>
            <a:ext cx="3890160" cy="438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400" spc="-1" strike="noStrike">
                <a:solidFill>
                  <a:srgbClr val="ff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Перевірка: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Загальна кількість приміщень </a:t>
            </a:r>
            <a:r>
              <a:rPr lang="uk-UA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=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приміщення на праві оперативного управління </a:t>
            </a:r>
            <a:r>
              <a:rPr lang="uk-UA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+</a:t>
            </a: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орендовані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9" name="CustomShape 5"/>
          <p:cNvSpPr/>
          <p:nvPr/>
        </p:nvSpPr>
        <p:spPr>
          <a:xfrm>
            <a:off x="846000" y="4104000"/>
            <a:ext cx="4192560" cy="2518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uk-UA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CustomShape 1"/>
          <p:cNvSpPr/>
          <p:nvPr/>
        </p:nvSpPr>
        <p:spPr>
          <a:xfrm>
            <a:off x="504000" y="301320"/>
            <a:ext cx="9070200" cy="1065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uk-UA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Технічна характеристика приміщень (одиниць)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1" name="CustomShape 2"/>
          <p:cNvSpPr/>
          <p:nvPr/>
        </p:nvSpPr>
        <p:spPr>
          <a:xfrm>
            <a:off x="504000" y="1769040"/>
            <a:ext cx="4425480" cy="384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51800" indent="-3423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"/>
            </a:pPr>
            <a:r>
              <a:rPr lang="uk-UA" sz="24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Капітальний ремонт (КР)</a:t>
            </a:r>
            <a:r>
              <a:rPr lang="uk-UA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-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бажана наявність акту  (висновку)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"/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uk-UA" sz="24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Аварійне (А) -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за наявності акту, який характеризує технічний стан приміщення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2" name="CustomShape 3"/>
          <p:cNvSpPr/>
          <p:nvPr/>
        </p:nvSpPr>
        <p:spPr>
          <a:xfrm>
            <a:off x="5152680" y="1769040"/>
            <a:ext cx="4425480" cy="2089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51800" indent="-3423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"/>
            </a:pPr>
            <a:r>
              <a:rPr lang="uk-UA" sz="24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Поточний ремонт (ПР) -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ремонт без заміни та модернізації конструктивних елементів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3" name="CustomShape 4"/>
          <p:cNvSpPr/>
          <p:nvPr/>
        </p:nvSpPr>
        <p:spPr>
          <a:xfrm>
            <a:off x="5152680" y="4147920"/>
            <a:ext cx="4425480" cy="1178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51800" indent="-3423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"/>
            </a:pPr>
            <a:r>
              <a:rPr lang="uk-UA" sz="24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Не потребує ремонту (НР) -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задовільний стан приміщень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5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4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4" name="CustomShape 5"/>
          <p:cNvSpPr/>
          <p:nvPr/>
        </p:nvSpPr>
        <p:spPr>
          <a:xfrm>
            <a:off x="504000" y="4059000"/>
            <a:ext cx="4425480" cy="1483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ts val="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ts val="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5" name="CustomShape 6"/>
          <p:cNvSpPr/>
          <p:nvPr/>
        </p:nvSpPr>
        <p:spPr>
          <a:xfrm>
            <a:off x="2362320" y="5616000"/>
            <a:ext cx="5775120" cy="829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В ЕСМаР ( в цілому по місту, району):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uk-UA" sz="24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всього приміщень = КР + А + ПР + НР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CustomShape 1"/>
          <p:cNvSpPr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uk-UA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Технічні засоби (одиниць)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7" name="CustomShape 2"/>
          <p:cNvSpPr/>
          <p:nvPr/>
        </p:nvSpPr>
        <p:spPr>
          <a:xfrm>
            <a:off x="504000" y="1769040"/>
            <a:ext cx="4425480" cy="2089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6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Комп'ютери, ноутбуки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8" name="CustomShape 3"/>
          <p:cNvSpPr/>
          <p:nvPr/>
        </p:nvSpPr>
        <p:spPr>
          <a:xfrm>
            <a:off x="5152680" y="1769040"/>
            <a:ext cx="4425480" cy="2549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6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Мультимедійні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TV, музцентри, проектори, мультимед. екрани, мікрофони, відеокамери, цифрові фотоапарати, електронні читанки, DVD- програвачі, інтерактивні дошки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9" name="CustomShape 4"/>
          <p:cNvSpPr/>
          <p:nvPr/>
        </p:nvSpPr>
        <p:spPr>
          <a:xfrm>
            <a:off x="5152680" y="4320000"/>
            <a:ext cx="4425480" cy="2374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uk-UA" sz="28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Увага!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4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Усі технічні засоби</a:t>
            </a: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мають  перебувати на бухгалтерському обліку і мати інвентарний          номер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0" name="CustomShape 5"/>
          <p:cNvSpPr/>
          <p:nvPr/>
        </p:nvSpPr>
        <p:spPr>
          <a:xfrm>
            <a:off x="504000" y="4059000"/>
            <a:ext cx="4425480" cy="2089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6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Копіювально- розмножувальні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ксерокси, сканери,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принтери, різографи,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багатофункціональні пристрої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CustomShape 1"/>
          <p:cNvSpPr/>
          <p:nvPr/>
        </p:nvSpPr>
        <p:spPr>
          <a:xfrm>
            <a:off x="504000" y="301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b="1" lang="uk-UA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II. Користувачі, відвідування, звернення до бібліотеки (осіб)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2" name="CustomShape 2"/>
          <p:cNvSpPr/>
          <p:nvPr/>
        </p:nvSpPr>
        <p:spPr>
          <a:xfrm>
            <a:off x="504000" y="1341000"/>
            <a:ext cx="9187920" cy="349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4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Населення зони обслуговування (у ЕСМаР):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Вказується фактична кількість населення, яка проживає у населених пунктах, що входять до зони обслуговування відповідної бібліотеки - </a:t>
            </a:r>
            <a:r>
              <a:rPr lang="uk-UA" sz="2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для міських, сільських, селищних бібліотек!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CustomShape 1"/>
          <p:cNvSpPr/>
          <p:nvPr/>
        </p:nvSpPr>
        <p:spPr>
          <a:xfrm>
            <a:off x="504000" y="335160"/>
            <a:ext cx="9070200" cy="944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uk-UA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Кількість користувачів протягом року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4" name="CustomShape 2"/>
          <p:cNvSpPr/>
          <p:nvPr/>
        </p:nvSpPr>
        <p:spPr>
          <a:xfrm>
            <a:off x="504000" y="1562760"/>
            <a:ext cx="4425480" cy="458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600" spc="-1" strike="noStrike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К-кість користувачів протягом року (К обсл.) -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користувачі, обслужені всіма структурними підрозділами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i="1"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 людина = кілька обслужених  користувачів: на абон., в чит.  залі, інтернет-центрі, в т.ч. й нестаціонарно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5" name="CustomShape 3"/>
          <p:cNvSpPr/>
          <p:nvPr/>
        </p:nvSpPr>
        <p:spPr>
          <a:xfrm>
            <a:off x="5152680" y="1562760"/>
            <a:ext cx="4661280" cy="4303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uk-UA" sz="2600" spc="-1" strike="noStrike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Зареєстровані користувачі</a:t>
            </a:r>
            <a:r>
              <a:rPr lang="uk-UA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uk-UA" sz="2600" spc="-1" strike="noStrike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(К зареєстр.) -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фізичні особи — згідно з єдиною реєстраційною картотекою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i="1" lang="uk-UA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 людина = 1 користувач 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6" name="CustomShape 4"/>
          <p:cNvSpPr/>
          <p:nvPr/>
        </p:nvSpPr>
        <p:spPr>
          <a:xfrm>
            <a:off x="5152680" y="3871080"/>
            <a:ext cx="4425480" cy="2967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6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 обсл. = К зареєстр.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6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          </a:t>
            </a:r>
            <a:r>
              <a:rPr lang="uk-UA" sz="26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або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6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uk-UA" sz="26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 обсл. </a:t>
            </a:r>
            <a:r>
              <a:rPr lang="uk-UA" sz="26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&gt; К зареєстр</a:t>
            </a:r>
            <a:r>
              <a:rPr lang="uk-UA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.</a:t>
            </a:r>
            <a:endParaRPr lang="uk-UA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1734</TotalTime>
  <Application>LibreOffice/5.0.6.2$Linux_x86 LibreOffice_project/00m0$Build-2</Application>
  <Paragraphs>293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2019-02-18T15:07:13Z</dcterms:created>
  <dc:creator>Frime</dc:creator>
  <dc:language>uk-UA</dc:language>
  <dcterms:modified xsi:type="dcterms:W3CDTF">2019-10-18T11:13:29Z</dcterms:modified>
  <cp:revision>254</cp:revision>
  <dc:title>Презентація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Довільний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21</vt:i4>
  </property>
</Properties>
</file>